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960" r:id="rId1"/>
  </p:sldMasterIdLst>
  <p:sldIdLst>
    <p:sldId id="256" r:id="rId2"/>
    <p:sldId id="272" r:id="rId3"/>
    <p:sldId id="273" r:id="rId4"/>
    <p:sldId id="276" r:id="rId5"/>
    <p:sldId id="277" r:id="rId6"/>
    <p:sldId id="271" r:id="rId7"/>
    <p:sldId id="274" r:id="rId8"/>
    <p:sldId id="278" r:id="rId9"/>
    <p:sldId id="279" r:id="rId10"/>
    <p:sldId id="280" r:id="rId11"/>
  </p:sldIdLst>
  <p:sldSz cx="12192000" cy="6858000"/>
  <p:notesSz cx="6858000" cy="9144000"/>
  <p:embeddedFontLst>
    <p:embeddedFont>
      <p:font typeface="Agency FB" panose="020B0503020202020204" pitchFamily="34" charset="0"/>
      <p:regular r:id="rId12"/>
      <p:bold r:id="rId13"/>
    </p:embeddedFont>
    <p:embeddedFont>
      <p:font typeface="Aparajita" panose="02020603050405020304" pitchFamily="18" charset="0"/>
      <p:regular r:id="rId14"/>
    </p:embeddedFont>
    <p:embeddedFont>
      <p:font typeface="Corbel" panose="020B0503020204020204" pitchFamily="34" charset="0"/>
      <p:regular r:id="rId15"/>
      <p:bold r:id="rId16"/>
      <p:italic r:id="rId17"/>
      <p:boldItalic r:id="rId18"/>
    </p:embeddedFont>
    <p:embeddedFont>
      <p:font typeface="High Tower Text" panose="02040502050506030303" pitchFamily="18" charset="0"/>
      <p:regular r:id="rId19"/>
      <p:italic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10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792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latin typeface="Agency FB" panose="020B05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Friday, November 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Friday, November 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Friday, November 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Friday, November 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Friday, November 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Friday, November 1,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Friday, November 1,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Friday, November 1,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Friday, November 1,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Friday, November 1,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Friday, November 1,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Friday, November 1,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2168" y="521209"/>
            <a:ext cx="9306232" cy="2118752"/>
          </a:xfrm>
        </p:spPr>
        <p:txBody>
          <a:bodyPr/>
          <a:lstStyle/>
          <a:p>
            <a:r>
              <a:rPr lang="en-US" sz="6000" cap="none">
                <a:cs typeface="Aparajita" panose="020B0604020202020204" pitchFamily="34" charset="0"/>
              </a:rPr>
              <a:t>Recurrent Neural Networks (RNNs)</a:t>
            </a:r>
            <a:br>
              <a:rPr lang="en-US" sz="6000" cap="none">
                <a:cs typeface="Aparajita" panose="020B0604020202020204" pitchFamily="34" charset="0"/>
              </a:rPr>
            </a:br>
            <a:r>
              <a:rPr lang="en-US" sz="6000" cap="none">
                <a:cs typeface="Aparajita" panose="020B0604020202020204" pitchFamily="34" charset="0"/>
              </a:rPr>
              <a:t>part ii</a:t>
            </a:r>
            <a:endParaRPr lang="en-US" sz="6000" cap="none" dirty="0">
              <a:cs typeface="Aparajita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96" y="5448822"/>
            <a:ext cx="4172379" cy="1362205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2800" b="1">
                <a:solidFill>
                  <a:schemeClr val="tx2">
                    <a:lumMod val="40000"/>
                    <a:lumOff val="60000"/>
                  </a:schemeClr>
                </a:solidFill>
                <a:latin typeface="Corbel"/>
                <a:cs typeface="Corbel"/>
              </a:rPr>
              <a:t>COMP 4230</a:t>
            </a:r>
            <a:endParaRPr lang="en-US" sz="2800" b="1" dirty="0">
              <a:solidFill>
                <a:schemeClr val="tx2">
                  <a:lumMod val="40000"/>
                  <a:lumOff val="60000"/>
                </a:schemeClr>
              </a:solidFill>
              <a:latin typeface="Corbel"/>
              <a:cs typeface="Corbel"/>
            </a:endParaRPr>
          </a:p>
          <a:p>
            <a:pPr>
              <a:spcBef>
                <a:spcPts val="0"/>
              </a:spcBef>
            </a:pPr>
            <a:r>
              <a:rPr lang="en-US" sz="28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Corbel"/>
                <a:cs typeface="Corbel"/>
              </a:rPr>
              <a:t>David J Stucki</a:t>
            </a:r>
          </a:p>
          <a:p>
            <a:pPr>
              <a:spcBef>
                <a:spcPts val="0"/>
              </a:spcBef>
            </a:pPr>
            <a:r>
              <a:rPr lang="en-US" sz="2800" b="1">
                <a:solidFill>
                  <a:schemeClr val="tx2">
                    <a:lumMod val="40000"/>
                    <a:lumOff val="60000"/>
                  </a:schemeClr>
                </a:solidFill>
                <a:latin typeface="Corbel"/>
                <a:cs typeface="Corbel"/>
              </a:rPr>
              <a:t>Fall 2024</a:t>
            </a:r>
            <a:endParaRPr lang="en-US" sz="2800" b="1" dirty="0">
              <a:solidFill>
                <a:schemeClr val="tx2">
                  <a:lumMod val="40000"/>
                  <a:lumOff val="60000"/>
                </a:schemeClr>
              </a:solidFill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914358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Early Applications of RNNs: Sequential Cascaded Networks (SCNs)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11085576" cy="5114544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033463" algn="l"/>
              </a:tabLst>
            </a:pPr>
            <a:endParaRPr lang="en-US" sz="2600">
              <a:solidFill>
                <a:schemeClr val="accent2"/>
              </a:solidFill>
              <a:latin typeface="High Tower Text" panose="02040502050506030303" pitchFamily="18" charset="0"/>
              <a:cs typeface="Corbel"/>
            </a:endParaRPr>
          </a:p>
          <a:p>
            <a:pPr marL="0" indent="0">
              <a:buNone/>
              <a:tabLst>
                <a:tab pos="1033463" algn="l"/>
              </a:tabLst>
            </a:pPr>
            <a:r>
              <a:rPr lang="en-US" sz="2600">
                <a:solidFill>
                  <a:schemeClr val="accent2"/>
                </a:solidFill>
                <a:latin typeface="High Tower Text" panose="02040502050506030303" pitchFamily="18" charset="0"/>
                <a:cs typeface="Corbel"/>
              </a:rPr>
              <a:t>Pollack's conclusion:</a:t>
            </a:r>
          </a:p>
          <a:p>
            <a:pPr marL="0" indent="0">
              <a:buNone/>
              <a:tabLst>
                <a:tab pos="1033463" algn="l"/>
              </a:tabLst>
            </a:pPr>
            <a:endParaRPr lang="en-US" sz="2600">
              <a:solidFill>
                <a:schemeClr val="accent2"/>
              </a:solidFill>
              <a:latin typeface="High Tower Text" panose="02040502050506030303" pitchFamily="18" charset="0"/>
              <a:cs typeface="Corbel"/>
            </a:endParaRPr>
          </a:p>
          <a:p>
            <a:pPr marL="0" indent="0" algn="ctr">
              <a:buNone/>
              <a:tabLst>
                <a:tab pos="1033463" algn="l"/>
              </a:tabLst>
            </a:pPr>
            <a:r>
              <a:rPr lang="en-US" sz="2600">
                <a:solidFill>
                  <a:schemeClr val="accent4"/>
                </a:solidFill>
                <a:latin typeface="High Tower Text" panose="02040502050506030303" pitchFamily="18" charset="0"/>
                <a:cs typeface="Corbel"/>
              </a:rPr>
              <a:t>“The state-space limit of a dynamical recognizer, as </a:t>
            </a:r>
            <a:r>
              <a:rPr lang="en-US" sz="2600">
                <a:solidFill>
                  <a:schemeClr val="accent4"/>
                </a:solidFill>
                <a:latin typeface="Symbol" panose="05050102010706020507" pitchFamily="18" charset="2"/>
                <a:cs typeface="Corbel"/>
              </a:rPr>
              <a:t>S</a:t>
            </a:r>
            <a:r>
              <a:rPr lang="en-US" sz="2600" baseline="30000">
                <a:solidFill>
                  <a:schemeClr val="accent4"/>
                </a:solidFill>
                <a:latin typeface="High Tower Text" panose="02040502050506030303" pitchFamily="18" charset="0"/>
                <a:cs typeface="Corbel"/>
              </a:rPr>
              <a:t>*</a:t>
            </a:r>
            <a:r>
              <a:rPr lang="en-US" sz="2600">
                <a:solidFill>
                  <a:schemeClr val="accent4"/>
                </a:solidFill>
                <a:latin typeface="High Tower Text" panose="02040502050506030303" pitchFamily="18" charset="0"/>
                <a:cs typeface="Corbel"/>
              </a:rPr>
              <a:t> </a:t>
            </a:r>
            <a:r>
              <a:rPr lang="en-US" sz="2600">
                <a:solidFill>
                  <a:schemeClr val="accent4"/>
                </a:solidFill>
                <a:latin typeface="High Tower Text" panose="02040502050506030303" pitchFamily="18" charset="0"/>
                <a:cs typeface="Corbel"/>
                <a:sym typeface="Symbol" panose="05050102010706020507" pitchFamily="18" charset="2"/>
              </a:rPr>
              <a:t></a:t>
            </a:r>
            <a:r>
              <a:rPr lang="en-US" sz="2600">
                <a:solidFill>
                  <a:schemeClr val="accent4"/>
                </a:solidFill>
                <a:latin typeface="High Tower Text" panose="02040502050506030303" pitchFamily="18" charset="0"/>
                <a:cs typeface="Corbel"/>
              </a:rPr>
              <a:t> </a:t>
            </a:r>
            <a:r>
              <a:rPr lang="en-US" sz="2600">
                <a:solidFill>
                  <a:schemeClr val="accent4"/>
                </a:solidFill>
                <a:latin typeface="Symbol" panose="05050102010706020507" pitchFamily="18" charset="2"/>
                <a:cs typeface="Corbel"/>
              </a:rPr>
              <a:t>S</a:t>
            </a:r>
            <a:r>
              <a:rPr lang="en-US" sz="2600" baseline="30000">
                <a:solidFill>
                  <a:schemeClr val="accent4"/>
                </a:solidFill>
                <a:latin typeface="High Tower Text" panose="02040502050506030303" pitchFamily="18" charset="0"/>
                <a:cs typeface="Corbel"/>
              </a:rPr>
              <a:t>∞</a:t>
            </a:r>
            <a:r>
              <a:rPr lang="en-US" sz="2600">
                <a:solidFill>
                  <a:schemeClr val="accent4"/>
                </a:solidFill>
                <a:latin typeface="High Tower Text" panose="02040502050506030303" pitchFamily="18" charset="0"/>
                <a:cs typeface="Corbel"/>
              </a:rPr>
              <a:t>, is an Attractor,</a:t>
            </a:r>
            <a:br>
              <a:rPr lang="en-US" sz="2600">
                <a:solidFill>
                  <a:schemeClr val="accent4"/>
                </a:solidFill>
                <a:latin typeface="High Tower Text" panose="02040502050506030303" pitchFamily="18" charset="0"/>
                <a:cs typeface="Corbel"/>
              </a:rPr>
            </a:br>
            <a:r>
              <a:rPr lang="en-US" sz="2600">
                <a:solidFill>
                  <a:schemeClr val="accent4"/>
                </a:solidFill>
                <a:latin typeface="High Tower Text" panose="02040502050506030303" pitchFamily="18" charset="0"/>
                <a:cs typeface="Corbel"/>
              </a:rPr>
              <a:t>which is cut by a threshold (or similar decision) function. The complexity of the generated language is regular if the cut falls between disjoint limit points or cycles, context free if it cuts a "self-similar" (recursive) region, and context-sensitive if it cuts a "chaotic" (pseudo-random) region.”</a:t>
            </a:r>
            <a:br>
              <a:rPr lang="en-US" sz="2600">
                <a:solidFill>
                  <a:schemeClr val="accent4"/>
                </a:solidFill>
                <a:latin typeface="High Tower Text" panose="02040502050506030303" pitchFamily="18" charset="0"/>
                <a:cs typeface="Corbel"/>
              </a:rPr>
            </a:br>
            <a:r>
              <a:rPr lang="en-US" sz="2600">
                <a:solidFill>
                  <a:schemeClr val="accent4"/>
                </a:solidFill>
                <a:latin typeface="High Tower Text" panose="02040502050506030303" pitchFamily="18" charset="0"/>
                <a:cs typeface="Corbel"/>
              </a:rPr>
              <a:t>—Jordan Pollack (</a:t>
            </a:r>
            <a:r>
              <a:rPr lang="en-US" sz="2600" cap="small">
                <a:solidFill>
                  <a:schemeClr val="accent4"/>
                </a:solidFill>
                <a:latin typeface="High Tower Text" panose="02040502050506030303" pitchFamily="18" charset="0"/>
                <a:cs typeface="Corbel"/>
              </a:rPr>
              <a:t>The Induction of Dynamical Recognizers, 1991</a:t>
            </a:r>
            <a:r>
              <a:rPr lang="en-US" sz="2600">
                <a:solidFill>
                  <a:schemeClr val="accent4"/>
                </a:solidFill>
                <a:latin typeface="High Tower Text" panose="02040502050506030303" pitchFamily="18" charset="0"/>
                <a:cs typeface="Corbel"/>
              </a:rPr>
              <a:t>)—</a:t>
            </a:r>
          </a:p>
          <a:p>
            <a:pPr marL="0" indent="0">
              <a:buNone/>
              <a:tabLst>
                <a:tab pos="1033463" algn="l"/>
              </a:tabLst>
            </a:pPr>
            <a:endParaRPr lang="en-US">
              <a:solidFill>
                <a:schemeClr val="tx2"/>
              </a:solidFill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04120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E5D12-8534-4CCA-9006-EF9AEE3A7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</p:spPr>
        <p:txBody>
          <a:bodyPr anchor="ctr">
            <a:normAutofit/>
          </a:bodyPr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4157E-6263-42E0-BFE1-783FCBBB25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673352"/>
            <a:ext cx="10972799" cy="4718304"/>
          </a:xfrm>
        </p:spPr>
        <p:txBody>
          <a:bodyPr>
            <a:normAutofit/>
          </a:bodyPr>
          <a:lstStyle/>
          <a:p>
            <a:pPr marL="457200" lvl="0" indent="-228600">
              <a:buChar char="●"/>
            </a:pPr>
            <a:r>
              <a:rPr lang="en-US" sz="2400"/>
              <a:t>Questions?</a:t>
            </a:r>
          </a:p>
          <a:p>
            <a:pPr marL="457200" lvl="0" indent="-228600">
              <a:buChar char="●"/>
            </a:pPr>
            <a:endParaRPr lang="en-US" sz="2400"/>
          </a:p>
          <a:p>
            <a:pPr marL="457200" lvl="0" indent="-228600">
              <a:buChar char="●"/>
            </a:pPr>
            <a:r>
              <a:rPr lang="en-US" sz="2400"/>
              <a:t>Read Moroney Chapter 7 (still)</a:t>
            </a:r>
          </a:p>
          <a:p>
            <a:pPr marL="457200" lvl="0" indent="-228600">
              <a:buChar char="●"/>
            </a:pPr>
            <a:endParaRPr lang="en-US" sz="2400"/>
          </a:p>
          <a:p>
            <a:pPr marL="457200" lvl="0" indent="-228600">
              <a:buChar char="●"/>
            </a:pPr>
            <a:r>
              <a:rPr lang="en-US" sz="2400"/>
              <a:t>Read Larson Chapter 13 &amp; 14</a:t>
            </a:r>
          </a:p>
          <a:p>
            <a:pPr>
              <a:lnSpc>
                <a:spcPct val="90000"/>
              </a:lnSpc>
            </a:pP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244182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Early Applications of RNNs: RAAM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8626928" cy="511454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US">
                <a:solidFill>
                  <a:schemeClr val="tx2">
                    <a:lumMod val="75000"/>
                  </a:schemeClr>
                </a:solidFill>
                <a:latin typeface="High Tower Text" panose="02040502050506030303" pitchFamily="18" charset="0"/>
                <a:cs typeface="Corbel"/>
              </a:rPr>
              <a:t>“A longstanding difficulty for connectionist modeling has been how to represent variable-sized recursive data structures,</a:t>
            </a:r>
            <a:br>
              <a:rPr lang="en-US">
                <a:solidFill>
                  <a:schemeClr val="tx2">
                    <a:lumMod val="75000"/>
                  </a:schemeClr>
                </a:solidFill>
                <a:latin typeface="High Tower Text" panose="02040502050506030303" pitchFamily="18" charset="0"/>
                <a:cs typeface="Corbel"/>
              </a:rPr>
            </a:br>
            <a:r>
              <a:rPr lang="en-US">
                <a:solidFill>
                  <a:schemeClr val="tx2">
                    <a:lumMod val="75000"/>
                  </a:schemeClr>
                </a:solidFill>
                <a:latin typeface="High Tower Text" panose="02040502050506030303" pitchFamily="18" charset="0"/>
                <a:cs typeface="Corbel"/>
              </a:rPr>
              <a:t>such as trees and lists, in fixed-width patterns.”</a:t>
            </a:r>
            <a:br>
              <a:rPr lang="en-US">
                <a:solidFill>
                  <a:schemeClr val="tx2">
                    <a:lumMod val="75000"/>
                  </a:schemeClr>
                </a:solidFill>
                <a:latin typeface="High Tower Text" panose="02040502050506030303" pitchFamily="18" charset="0"/>
                <a:cs typeface="Corbel"/>
              </a:rPr>
            </a:br>
            <a:r>
              <a:rPr lang="en-US">
                <a:solidFill>
                  <a:schemeClr val="tx2">
                    <a:lumMod val="75000"/>
                  </a:schemeClr>
                </a:solidFill>
                <a:latin typeface="High Tower Text" panose="02040502050506030303" pitchFamily="18" charset="0"/>
                <a:cs typeface="Corbel"/>
              </a:rPr>
              <a:t>—Jordan Pollack (</a:t>
            </a:r>
            <a:r>
              <a:rPr lang="en-US" sz="2000" cap="small">
                <a:solidFill>
                  <a:schemeClr val="tx2">
                    <a:lumMod val="75000"/>
                  </a:schemeClr>
                </a:solidFill>
                <a:latin typeface="High Tower Text" panose="02040502050506030303" pitchFamily="18" charset="0"/>
                <a:cs typeface="Corbel"/>
              </a:rPr>
              <a:t>Recursive Distributed Representations, 1990</a:t>
            </a:r>
            <a:r>
              <a:rPr lang="en-US">
                <a:solidFill>
                  <a:schemeClr val="tx2">
                    <a:lumMod val="75000"/>
                  </a:schemeClr>
                </a:solidFill>
                <a:latin typeface="High Tower Text" panose="02040502050506030303" pitchFamily="18" charset="0"/>
                <a:cs typeface="Corbel"/>
              </a:rPr>
              <a:t>)—</a:t>
            </a:r>
          </a:p>
          <a:p>
            <a:r>
              <a:rPr lang="en-US">
                <a:solidFill>
                  <a:schemeClr val="accent4">
                    <a:lumMod val="60000"/>
                    <a:lumOff val="40000"/>
                  </a:schemeClr>
                </a:solidFill>
                <a:latin typeface="High Tower Text" panose="02040502050506030303" pitchFamily="18" charset="0"/>
                <a:cs typeface="Corbel"/>
              </a:rPr>
              <a:t>Recursive Auto-Associative Memory (RAAM)</a:t>
            </a:r>
          </a:p>
          <a:p>
            <a:pPr lvl="1"/>
            <a:r>
              <a:rPr lang="en-US" sz="2400">
                <a:solidFill>
                  <a:schemeClr val="accent4">
                    <a:lumMod val="60000"/>
                    <a:lumOff val="40000"/>
                  </a:schemeClr>
                </a:solidFill>
                <a:latin typeface="High Tower Text" panose="02040502050506030303" pitchFamily="18" charset="0"/>
                <a:cs typeface="Corbel"/>
              </a:rPr>
              <a:t>In a nutshell, a mechanism for compressing binary trees down to a fixed size representation</a:t>
            </a:r>
          </a:p>
          <a:p>
            <a:pPr lvl="1"/>
            <a:r>
              <a:rPr lang="en-US" sz="2400">
                <a:solidFill>
                  <a:schemeClr val="accent4">
                    <a:lumMod val="60000"/>
                    <a:lumOff val="40000"/>
                  </a:schemeClr>
                </a:solidFill>
                <a:latin typeface="High Tower Text" panose="02040502050506030303" pitchFamily="18" charset="0"/>
                <a:cs typeface="Corbel"/>
              </a:rPr>
              <a:t>Suppose we have the binary tree pictured here:</a:t>
            </a:r>
          </a:p>
          <a:p>
            <a:pPr lvl="1"/>
            <a:r>
              <a:rPr lang="en-US" sz="2400">
                <a:solidFill>
                  <a:schemeClr val="accent4">
                    <a:lumMod val="60000"/>
                    <a:lumOff val="40000"/>
                  </a:schemeClr>
                </a:solidFill>
                <a:latin typeface="High Tower Text" panose="02040502050506030303" pitchFamily="18" charset="0"/>
                <a:cs typeface="Corbel"/>
              </a:rPr>
              <a:t>If we let the subtree consisting of A &amp; B be called R1 and the subtree consisting of C &amp; D be called R2, then the tree which has R1 and R2 as its left and right subtrees could be called R3</a:t>
            </a:r>
          </a:p>
          <a:p>
            <a:pPr lvl="1"/>
            <a:r>
              <a:rPr lang="en-US" sz="2400">
                <a:solidFill>
                  <a:schemeClr val="accent4">
                    <a:lumMod val="60000"/>
                    <a:lumOff val="40000"/>
                  </a:schemeClr>
                </a:solidFill>
                <a:latin typeface="High Tower Text" panose="02040502050506030303" pitchFamily="18" charset="0"/>
                <a:cs typeface="Corbel"/>
              </a:rPr>
              <a:t>The symbol R3 is a compact representation of the entire tree!</a:t>
            </a:r>
          </a:p>
        </p:txBody>
      </p:sp>
      <p:pic>
        <p:nvPicPr>
          <p:cNvPr id="6" name="Picture 5" descr="A person with a beard and glasses&#10;&#10;Description automatically generated with medium confidence">
            <a:extLst>
              <a:ext uri="{FF2B5EF4-FFF2-40B4-BE49-F238E27FC236}">
                <a16:creationId xmlns:a16="http://schemas.microsoft.com/office/drawing/2014/main" id="{65F4DE75-F820-4E2B-B23A-850FCDBDB5E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527" y="480059"/>
            <a:ext cx="2828312" cy="258760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382C1E8-BD6A-4BB9-AE7F-7BABA417C8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0810" y="4238624"/>
            <a:ext cx="3221190" cy="1424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64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Early Applications of RNNs: RAAM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24001"/>
            <a:ext cx="11174361" cy="5114544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Recursive Auto-Associative Memory (RAAM)</a:t>
            </a:r>
          </a:p>
          <a:p>
            <a:pPr lvl="1"/>
            <a:r>
              <a:rPr lang="en-US" sz="2400">
                <a:solidFill>
                  <a:schemeClr val="tx2"/>
                </a:solidFill>
                <a:latin typeface="High Tower Text" panose="02040502050506030303" pitchFamily="18" charset="0"/>
                <a:cs typeface="Corbel"/>
              </a:rPr>
              <a:t>In order to accomplish this with a neural network, requires that we be able to compress and then reconstruct our representations:</a:t>
            </a:r>
          </a:p>
          <a:p>
            <a:pPr lvl="1"/>
            <a:endParaRPr lang="en-US" sz="2400">
              <a:solidFill>
                <a:schemeClr val="tx2"/>
              </a:solidFill>
              <a:latin typeface="High Tower Text" panose="02040502050506030303" pitchFamily="18" charset="0"/>
              <a:cs typeface="Corbel"/>
            </a:endParaRPr>
          </a:p>
          <a:p>
            <a:pPr lvl="1"/>
            <a:endParaRPr lang="en-US" sz="2400">
              <a:solidFill>
                <a:schemeClr val="tx2"/>
              </a:solidFill>
              <a:latin typeface="High Tower Text" panose="02040502050506030303" pitchFamily="18" charset="0"/>
              <a:cs typeface="Corbel"/>
            </a:endParaRPr>
          </a:p>
          <a:p>
            <a:pPr lvl="1"/>
            <a:endParaRPr lang="en-US" sz="2400">
              <a:solidFill>
                <a:schemeClr val="tx2"/>
              </a:solidFill>
              <a:latin typeface="High Tower Text" panose="02040502050506030303" pitchFamily="18" charset="0"/>
              <a:cs typeface="Corbel"/>
            </a:endParaRPr>
          </a:p>
          <a:p>
            <a:pPr lvl="1"/>
            <a:endParaRPr lang="en-US" sz="2400">
              <a:solidFill>
                <a:schemeClr val="tx2"/>
              </a:solidFill>
              <a:latin typeface="High Tower Text" panose="02040502050506030303" pitchFamily="18" charset="0"/>
              <a:cs typeface="Corbel"/>
            </a:endParaRPr>
          </a:p>
          <a:p>
            <a:pPr lvl="1"/>
            <a:endParaRPr lang="en-US" sz="2400">
              <a:solidFill>
                <a:schemeClr val="tx2"/>
              </a:solidFill>
              <a:latin typeface="High Tower Text" panose="02040502050506030303" pitchFamily="18" charset="0"/>
              <a:cs typeface="Corbel"/>
            </a:endParaRPr>
          </a:p>
          <a:p>
            <a:pPr lvl="1"/>
            <a:endParaRPr lang="en-US" sz="2400">
              <a:solidFill>
                <a:schemeClr val="tx2"/>
              </a:solidFill>
              <a:latin typeface="High Tower Text" panose="02040502050506030303" pitchFamily="18" charset="0"/>
              <a:cs typeface="Corbel"/>
            </a:endParaRPr>
          </a:p>
          <a:p>
            <a:pPr lvl="1"/>
            <a:r>
              <a:rPr lang="en-US" sz="2400">
                <a:solidFill>
                  <a:schemeClr val="tx2"/>
                </a:solidFill>
                <a:latin typeface="High Tower Text" panose="02040502050506030303" pitchFamily="18" charset="0"/>
                <a:cs typeface="Corbel"/>
              </a:rPr>
              <a:t>Conveniently, this can be done by training the network to do both at the same time with a feedforward, auto-associative model that learns its own representations for the compressed layer.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345C51-D3D4-4ED4-9DF5-CA97A8B423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6841" y="2909698"/>
            <a:ext cx="6619875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61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6FAA024C-A844-48AF-BE4F-0A30F2635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6403" y="1887794"/>
            <a:ext cx="6353151" cy="412954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</p:spPr>
        <p:txBody>
          <a:bodyPr anchor="ctr"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Early Applications of RNNs: RAAM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1"/>
            <a:ext cx="5702710" cy="5066661"/>
          </a:xfrm>
        </p:spPr>
        <p:txBody>
          <a:bodyPr>
            <a:no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Recursive Auto-Associative Memory (RAAM)</a:t>
            </a:r>
          </a:p>
          <a:p>
            <a:pPr lvl="1"/>
            <a:r>
              <a:rPr lang="en-US">
                <a:solidFill>
                  <a:schemeClr val="tx2"/>
                </a:solidFill>
                <a:latin typeface="High Tower Text" panose="02040502050506030303" pitchFamily="18" charset="0"/>
                <a:cs typeface="Corbel"/>
              </a:rPr>
              <a:t>This architecture becomes a recurrent network when the process is applied recursively for deeper trees</a:t>
            </a:r>
          </a:p>
          <a:p>
            <a:pPr lvl="1"/>
            <a:endParaRPr lang="en-US">
              <a:solidFill>
                <a:schemeClr val="tx2"/>
              </a:solidFill>
              <a:latin typeface="High Tower Text" panose="02040502050506030303" pitchFamily="18" charset="0"/>
              <a:cs typeface="Corbel"/>
            </a:endParaRPr>
          </a:p>
          <a:p>
            <a:pPr lvl="1"/>
            <a:endParaRPr lang="en-US">
              <a:solidFill>
                <a:schemeClr val="tx2"/>
              </a:solidFill>
              <a:latin typeface="High Tower Text" panose="02040502050506030303" pitchFamily="18" charset="0"/>
              <a:cs typeface="Corbel"/>
            </a:endParaRPr>
          </a:p>
          <a:p>
            <a:pPr lvl="1"/>
            <a:endParaRPr lang="en-US">
              <a:solidFill>
                <a:schemeClr val="tx2"/>
              </a:solidFill>
              <a:latin typeface="High Tower Text" panose="02040502050506030303" pitchFamily="18" charset="0"/>
              <a:cs typeface="Corbel"/>
            </a:endParaRPr>
          </a:p>
          <a:p>
            <a:pPr lvl="1"/>
            <a:endParaRPr lang="en-US">
              <a:solidFill>
                <a:schemeClr val="tx2"/>
              </a:solidFill>
              <a:latin typeface="High Tower Text" panose="02040502050506030303" pitchFamily="18" charset="0"/>
              <a:cs typeface="Corbel"/>
            </a:endParaRPr>
          </a:p>
          <a:p>
            <a:pPr lvl="1"/>
            <a:endParaRPr lang="en-US">
              <a:solidFill>
                <a:schemeClr val="tx2"/>
              </a:solidFill>
              <a:latin typeface="High Tower Text" panose="02040502050506030303" pitchFamily="18" charset="0"/>
              <a:cs typeface="Corbel"/>
            </a:endParaRPr>
          </a:p>
          <a:p>
            <a:pPr lvl="1"/>
            <a:r>
              <a:rPr lang="en-US">
                <a:solidFill>
                  <a:schemeClr val="tx2"/>
                </a:solidFill>
                <a:latin typeface="High Tower Text" panose="02040502050506030303" pitchFamily="18" charset="0"/>
                <a:cs typeface="Corbel"/>
              </a:rPr>
              <a:t>A variation of this architecture was also used to compress stacks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ECEF9E4-6ABD-43CD-9036-52F36B54E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930" y="4060698"/>
            <a:ext cx="497205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12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Early Applications of RNNs: Sequential Cascaded Networks (SCNs)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11085576" cy="5114544"/>
          </a:xfrm>
        </p:spPr>
        <p:txBody>
          <a:bodyPr>
            <a:normAutofit/>
          </a:bodyPr>
          <a:lstStyle/>
          <a:p>
            <a:pPr marL="0" indent="0" algn="ctr">
              <a:buNone/>
              <a:tabLst>
                <a:tab pos="1033463" algn="l"/>
              </a:tabLst>
            </a:pPr>
            <a:r>
              <a:rPr lang="en-US" sz="2600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“How could a neural computational system, with its slowly-changing</a:t>
            </a:r>
            <a:br>
              <a:rPr lang="en-US" sz="2600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</a:br>
            <a:r>
              <a:rPr lang="en-US" sz="2600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structure, numeric calculations, and iterative processes, ever come to</a:t>
            </a:r>
            <a:br>
              <a:rPr lang="en-US" sz="2600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</a:br>
            <a:r>
              <a:rPr lang="en-US" sz="2600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possess linguistic generative capacity, which seems to require dynamic representations, symbolic computation, and recursive processes?”</a:t>
            </a:r>
            <a:br>
              <a:rPr lang="en-US" sz="2600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</a:br>
            <a:r>
              <a:rPr lang="en-US" sz="2600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—Jordan Pollack (</a:t>
            </a:r>
            <a:r>
              <a:rPr lang="en-US" sz="2600" cap="small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The Induction of Dynamical Recognizers, 1991</a:t>
            </a:r>
            <a:r>
              <a:rPr lang="en-US" sz="2600">
                <a:solidFill>
                  <a:schemeClr val="bg2">
                    <a:lumMod val="50000"/>
                  </a:schemeClr>
                </a:solidFill>
                <a:latin typeface="High Tower Text" panose="02040502050506030303" pitchFamily="18" charset="0"/>
                <a:cs typeface="Corbel"/>
              </a:rPr>
              <a:t>)—</a:t>
            </a:r>
          </a:p>
          <a:p>
            <a:pPr>
              <a:tabLst>
                <a:tab pos="1033463" algn="l"/>
              </a:tabLst>
            </a:pPr>
            <a:endParaRPr lang="en-US">
              <a:solidFill>
                <a:schemeClr val="tx2"/>
              </a:solidFill>
              <a:latin typeface="Corbel"/>
              <a:cs typeface="Corbel"/>
            </a:endParaRPr>
          </a:p>
          <a:p>
            <a:pPr>
              <a:tabLst>
                <a:tab pos="1033463" algn="l"/>
              </a:tabLst>
            </a:pPr>
            <a:r>
              <a:rPr lang="en-US">
                <a:solidFill>
                  <a:schemeClr val="accent6"/>
                </a:solidFill>
                <a:latin typeface="Corbel"/>
                <a:cs typeface="Corbel"/>
              </a:rPr>
              <a:t>In other words, can a recurrent neural network be trained to perform the function of a finite state automata?</a:t>
            </a:r>
          </a:p>
          <a:p>
            <a:pPr>
              <a:tabLst>
                <a:tab pos="1033463" algn="l"/>
              </a:tabLst>
            </a:pPr>
            <a:r>
              <a:rPr lang="en-US">
                <a:solidFill>
                  <a:schemeClr val="accent6"/>
                </a:solidFill>
                <a:latin typeface="Corbel"/>
                <a:cs typeface="Corbel"/>
              </a:rPr>
              <a:t>Can a recurrent backpropagation algorithm be a language inducer?</a:t>
            </a:r>
            <a:endParaRPr lang="en-US" dirty="0">
              <a:solidFill>
                <a:schemeClr val="accent6"/>
              </a:solidFill>
              <a:latin typeface="Corbel"/>
              <a:cs typeface="Corbel"/>
            </a:endParaRPr>
          </a:p>
          <a:p>
            <a:pPr marL="456883" lvl="1" indent="-182563">
              <a:tabLst>
                <a:tab pos="1033463" algn="l"/>
              </a:tabLst>
            </a:pPr>
            <a:r>
              <a:rPr lang="en-US" sz="2400">
                <a:solidFill>
                  <a:schemeClr val="tx2"/>
                </a:solidFill>
                <a:latin typeface="Corbel"/>
                <a:cs typeface="Corbel"/>
              </a:rPr>
              <a:t>Wait, </a:t>
            </a:r>
            <a:r>
              <a:rPr lang="en-US" sz="2400" b="1">
                <a:solidFill>
                  <a:schemeClr val="tx2"/>
                </a:solidFill>
                <a:latin typeface="Corbel"/>
                <a:cs typeface="Corbel"/>
              </a:rPr>
              <a:t>is there</a:t>
            </a:r>
            <a:r>
              <a:rPr lang="en-US" sz="2400">
                <a:solidFill>
                  <a:schemeClr val="tx2"/>
                </a:solidFill>
                <a:latin typeface="Corbel"/>
                <a:cs typeface="Corbel"/>
              </a:rPr>
              <a:t> a version of back-propagation for recurrent networks?</a:t>
            </a:r>
          </a:p>
        </p:txBody>
      </p:sp>
    </p:spTree>
    <p:extLst>
      <p:ext uri="{BB962C8B-B14F-4D97-AF65-F5344CB8AC3E}">
        <p14:creationId xmlns:p14="http://schemas.microsoft.com/office/powerpoint/2010/main" val="78125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5EC6A406-7984-4849-B7C5-412968AA902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61169" y="2684202"/>
            <a:ext cx="7586813" cy="413515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Sequential Cascaded Networks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6484374" cy="4718304"/>
          </a:xfrm>
        </p:spPr>
        <p:txBody>
          <a:bodyPr>
            <a:normAutofit/>
          </a:bodyPr>
          <a:lstStyle/>
          <a:p>
            <a:pPr>
              <a:tabLst>
                <a:tab pos="1033463" algn="l"/>
              </a:tabLst>
            </a:pPr>
            <a:r>
              <a:rPr lang="en-US">
                <a:solidFill>
                  <a:schemeClr val="accent6"/>
                </a:solidFill>
                <a:latin typeface="Corbel"/>
                <a:cs typeface="Corbel"/>
              </a:rPr>
              <a:t>Each output serves as a </a:t>
            </a:r>
            <a:r>
              <a:rPr lang="en-US" i="1">
                <a:solidFill>
                  <a:schemeClr val="accent6"/>
                </a:solidFill>
                <a:latin typeface="Corbel"/>
                <a:cs typeface="Corbel"/>
              </a:rPr>
              <a:t>selector</a:t>
            </a:r>
            <a:r>
              <a:rPr lang="en-US">
                <a:solidFill>
                  <a:schemeClr val="accent6"/>
                </a:solidFill>
                <a:latin typeface="Corbel"/>
                <a:cs typeface="Corbel"/>
              </a:rPr>
              <a:t> for which set of weights will be used to process the next round of input values.</a:t>
            </a:r>
          </a:p>
          <a:p>
            <a:pPr marL="457200" indent="-182563">
              <a:tabLst>
                <a:tab pos="1033463" algn="l"/>
              </a:tabLst>
            </a:pPr>
            <a:r>
              <a:rPr lang="en-US">
                <a:solidFill>
                  <a:schemeClr val="tx2"/>
                </a:solidFill>
                <a:latin typeface="Corbel"/>
                <a:cs typeface="Corbel"/>
              </a:rPr>
              <a:t>The matrix W serves as a set of</a:t>
            </a:r>
            <a:br>
              <a:rPr lang="en-US">
                <a:solidFill>
                  <a:schemeClr val="tx2"/>
                </a:solidFill>
                <a:latin typeface="Corbel"/>
                <a:cs typeface="Corbel"/>
              </a:rPr>
            </a:br>
            <a:r>
              <a:rPr lang="en-US">
                <a:solidFill>
                  <a:schemeClr val="tx2"/>
                </a:solidFill>
                <a:latin typeface="Corbel"/>
                <a:cs typeface="Corbel"/>
              </a:rPr>
              <a:t>rules, or transformations, that</a:t>
            </a:r>
            <a:br>
              <a:rPr lang="en-US">
                <a:solidFill>
                  <a:schemeClr val="tx2"/>
                </a:solidFill>
                <a:latin typeface="Corbel"/>
                <a:cs typeface="Corbel"/>
              </a:rPr>
            </a:br>
            <a:r>
              <a:rPr lang="en-US">
                <a:solidFill>
                  <a:schemeClr val="tx2"/>
                </a:solidFill>
                <a:latin typeface="Corbel"/>
                <a:cs typeface="Corbel"/>
              </a:rPr>
              <a:t>are picked dynamically for each</a:t>
            </a:r>
            <a:br>
              <a:rPr lang="en-US">
                <a:solidFill>
                  <a:schemeClr val="tx2"/>
                </a:solidFill>
                <a:latin typeface="Corbel"/>
                <a:cs typeface="Corbel"/>
              </a:rPr>
            </a:br>
            <a:r>
              <a:rPr lang="en-US">
                <a:solidFill>
                  <a:schemeClr val="tx2"/>
                </a:solidFill>
                <a:latin typeface="Corbel"/>
                <a:cs typeface="Corbel"/>
              </a:rPr>
              <a:t>input</a:t>
            </a:r>
          </a:p>
          <a:p>
            <a:pPr marL="457200" indent="-182563">
              <a:tabLst>
                <a:tab pos="1033463" algn="l"/>
              </a:tabLst>
            </a:pPr>
            <a:r>
              <a:rPr lang="en-US">
                <a:solidFill>
                  <a:schemeClr val="bg2">
                    <a:lumMod val="50000"/>
                  </a:schemeClr>
                </a:solidFill>
                <a:latin typeface="Corbel"/>
                <a:cs typeface="Corbel"/>
              </a:rPr>
              <a:t>Training requires the recurrent</a:t>
            </a:r>
            <a:br>
              <a:rPr lang="en-US">
                <a:solidFill>
                  <a:schemeClr val="bg2">
                    <a:lumMod val="50000"/>
                  </a:schemeClr>
                </a:solidFill>
                <a:latin typeface="Corbel"/>
                <a:cs typeface="Corbel"/>
              </a:rPr>
            </a:br>
            <a:r>
              <a:rPr lang="en-US">
                <a:solidFill>
                  <a:schemeClr val="bg2">
                    <a:lumMod val="50000"/>
                  </a:schemeClr>
                </a:solidFill>
                <a:latin typeface="Corbel"/>
                <a:cs typeface="Corbel"/>
              </a:rPr>
              <a:t>loop to be unrolled one step</a:t>
            </a:r>
            <a:endParaRPr lang="en-US">
              <a:solidFill>
                <a:schemeClr val="bg2">
                  <a:lumMod val="50000"/>
                </a:schemeClr>
              </a:solidFill>
              <a:latin typeface="High Tower Text" panose="02040502050506030303" pitchFamily="18" charset="0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37509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885C860-1C31-4562-87B9-C22ACDA0C76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746091" y="688827"/>
            <a:ext cx="7836310" cy="605156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Sequential Cascaded Networks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109255-F7C8-4F3D-83DE-5E46FB27D4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775" y="2443504"/>
            <a:ext cx="3486150" cy="1371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629D91F-A05B-4A7A-A859-9E83F0F193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6775" y="3978972"/>
            <a:ext cx="2886075" cy="22288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C2BEFA0-E3F4-47CF-82D1-E3F35327BBC4}"/>
              </a:ext>
            </a:extLst>
          </p:cNvPr>
          <p:cNvSpPr txBox="1"/>
          <p:nvPr/>
        </p:nvSpPr>
        <p:spPr>
          <a:xfrm>
            <a:off x="752169" y="1533354"/>
            <a:ext cx="5513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chemeClr val="accent5"/>
                </a:solidFill>
                <a:latin typeface="Corbel"/>
              </a:rPr>
              <a:t>The math here can get a bit messy...</a:t>
            </a:r>
          </a:p>
        </p:txBody>
      </p:sp>
    </p:spTree>
    <p:extLst>
      <p:ext uri="{BB962C8B-B14F-4D97-AF65-F5344CB8AC3E}">
        <p14:creationId xmlns:p14="http://schemas.microsoft.com/office/powerpoint/2010/main" val="357943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Sequential Cascaded Networks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2BEFA0-E3F4-47CF-82D1-E3F35327BBC4}"/>
              </a:ext>
            </a:extLst>
          </p:cNvPr>
          <p:cNvSpPr txBox="1"/>
          <p:nvPr/>
        </p:nvSpPr>
        <p:spPr>
          <a:xfrm>
            <a:off x="752169" y="1533353"/>
            <a:ext cx="396731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accent5"/>
                </a:solidFill>
                <a:latin typeface="Corbel"/>
              </a:rPr>
              <a:t>When training a network to learn parity (accept strings with an odd number of 1's)</a:t>
            </a:r>
          </a:p>
          <a:p>
            <a:endParaRPr lang="en-US" sz="2800">
              <a:solidFill>
                <a:schemeClr val="accent5"/>
              </a:solidFill>
              <a:latin typeface="Corbel"/>
            </a:endParaRPr>
          </a:p>
          <a:p>
            <a:r>
              <a:rPr lang="en-US" sz="2800">
                <a:solidFill>
                  <a:schemeClr val="accent5"/>
                </a:solidFill>
                <a:latin typeface="Corbel"/>
              </a:rPr>
              <a:t>At epoch 85 it undergoes a 'phase transition' and suddenly has solved the general problem.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39DB13E-51A8-4A5D-BC56-8A877DD49EE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57252" y="1967253"/>
            <a:ext cx="7634748" cy="4774600"/>
          </a:xfrm>
        </p:spPr>
      </p:pic>
    </p:spTree>
    <p:extLst>
      <p:ext uri="{BB962C8B-B14F-4D97-AF65-F5344CB8AC3E}">
        <p14:creationId xmlns:p14="http://schemas.microsoft.com/office/powerpoint/2010/main" val="38792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8475</TotalTime>
  <Words>597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Corbel</vt:lpstr>
      <vt:lpstr>Agency FB</vt:lpstr>
      <vt:lpstr>Symbol</vt:lpstr>
      <vt:lpstr>Arial</vt:lpstr>
      <vt:lpstr>Aparajita</vt:lpstr>
      <vt:lpstr>High Tower Text</vt:lpstr>
      <vt:lpstr>Clarity</vt:lpstr>
      <vt:lpstr>Recurrent Neural Networks (RNNs) part ii</vt:lpstr>
      <vt:lpstr>Alerts</vt:lpstr>
      <vt:lpstr>Early Applications of RNNs: RAAM</vt:lpstr>
      <vt:lpstr>Early Applications of RNNs: RAAM</vt:lpstr>
      <vt:lpstr>Early Applications of RNNs: RAAM</vt:lpstr>
      <vt:lpstr>Early Applications of RNNs: Sequential Cascaded Networks (SCNs)</vt:lpstr>
      <vt:lpstr>Sequential Cascaded Networks</vt:lpstr>
      <vt:lpstr>Sequential Cascaded Networks</vt:lpstr>
      <vt:lpstr>Sequential Cascaded Networks</vt:lpstr>
      <vt:lpstr>Early Applications of RNNs: Sequential Cascaded Networks (SCNs)</vt:lpstr>
    </vt:vector>
  </TitlesOfParts>
  <Company>Otterbein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Intelligence</dc:title>
  <dc:creator>David Stucki</dc:creator>
  <cp:lastModifiedBy>Stucki, David</cp:lastModifiedBy>
  <cp:revision>85</cp:revision>
  <dcterms:created xsi:type="dcterms:W3CDTF">2013-10-29T15:52:47Z</dcterms:created>
  <dcterms:modified xsi:type="dcterms:W3CDTF">2024-11-02T03:15:29Z</dcterms:modified>
</cp:coreProperties>
</file>